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3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98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2DAD5ADD-F2BA-4184-B2C3-6A651EFAF5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256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279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670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6587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71191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309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3E73E949-C986-43FA-888C-13BB1AE658F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657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0AD592C6-EB4E-4751-90E4-EB45FF2B338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3210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9345D209-478C-4FEA-8AEE-1FC73296EF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922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52718"/>
            <a:ext cx="8839200" cy="766482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01000" cy="5105400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59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A9DB6890-B9B2-4E5A-AA7D-E75E17A76B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934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412C3E12-30B6-4BCA-BE3B-7A7BF1D372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459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185106D1-41BD-461A-8F45-F27EB0EE96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194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4B8DF0D3-5549-4C4A-83E1-E66817760D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76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9CBE7A17-6607-450C-BC57-EA5687E29B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994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D426B830-B229-4A18-BC52-1E3C276C277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0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66431" y="295736"/>
            <a:ext cx="628813" cy="767687"/>
          </a:xfrm>
          <a:prstGeom prst="rect">
            <a:avLst/>
          </a:prstGeom>
        </p:spPr>
        <p:txBody>
          <a:bodyPr/>
          <a:lstStyle/>
          <a:p>
            <a:fld id="{ABA0E334-AFBE-45BD-BAC2-C70C547CB0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257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4145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E0075-73E2-46B9-920C-BD91128A7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7972758" cy="3329581"/>
          </a:xfrm>
        </p:spPr>
        <p:txBody>
          <a:bodyPr/>
          <a:lstStyle/>
          <a:p>
            <a:pPr algn="ctr"/>
            <a:r>
              <a:rPr lang="en-US" dirty="0"/>
              <a:t>Becoming an Instructor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089DD-7576-4B9C-91FD-868E7BBF3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4542" y="4072529"/>
            <a:ext cx="6620968" cy="1956795"/>
          </a:xfrm>
        </p:spPr>
        <p:txBody>
          <a:bodyPr>
            <a:normAutofit/>
          </a:bodyPr>
          <a:lstStyle/>
          <a:p>
            <a:r>
              <a:rPr lang="en-US" dirty="0"/>
              <a:t>Basic ground instructor</a:t>
            </a:r>
          </a:p>
          <a:p>
            <a:r>
              <a:rPr lang="en-US" dirty="0"/>
              <a:t>Advanced Ground instructor</a:t>
            </a:r>
          </a:p>
          <a:p>
            <a:r>
              <a:rPr lang="en-US" dirty="0"/>
              <a:t>SPORT PILOT FLIGHT INSTRUCTOR</a:t>
            </a:r>
          </a:p>
        </p:txBody>
      </p:sp>
    </p:spTree>
    <p:extLst>
      <p:ext uri="{BB962C8B-B14F-4D97-AF65-F5344CB8AC3E}">
        <p14:creationId xmlns:p14="http://schemas.microsoft.com/office/powerpoint/2010/main" val="323009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F13CC-96AA-4290-9465-D183893BD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360" y="1031876"/>
            <a:ext cx="4389120" cy="387565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(a) A person who holds a </a:t>
            </a:r>
            <a:r>
              <a:rPr lang="en-US" b="1" i="0" dirty="0">
                <a:effectLst/>
                <a:highlight>
                  <a:srgbClr val="FF0000"/>
                </a:highlight>
                <a:latin typeface="Helvetica Neue"/>
              </a:rPr>
              <a:t>basic ground instructor </a:t>
            </a: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rating is authorized to provide</a:t>
            </a:r>
          </a:p>
          <a:p>
            <a:pPr>
              <a:lnSpc>
                <a:spcPct val="120000"/>
              </a:lnSpc>
            </a:pP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(1) Ground training in the aeronautical knowledge areas required for the issuance of a </a:t>
            </a:r>
            <a:r>
              <a:rPr lang="en-US" b="0" i="0" u="sng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sport pilot certificate, recreational pilot certificate, private pilot certificate, or associated ratings</a:t>
            </a: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 under this part;</a:t>
            </a:r>
          </a:p>
          <a:p>
            <a:pPr>
              <a:lnSpc>
                <a:spcPct val="120000"/>
              </a:lnSpc>
            </a:pP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(2) Ground training required for a sport pilot, recreational pilot, and private pilot flight review; and</a:t>
            </a:r>
          </a:p>
          <a:p>
            <a:pPr>
              <a:lnSpc>
                <a:spcPct val="120000"/>
              </a:lnSpc>
            </a:pPr>
            <a:r>
              <a:rPr lang="en-US" b="0" i="0" dirty="0">
                <a:solidFill>
                  <a:schemeClr val="tx1">
                    <a:lumMod val="95000"/>
                  </a:schemeClr>
                </a:solidFill>
                <a:effectLst/>
                <a:latin typeface="Helvetica Neue"/>
              </a:rPr>
              <a:t>(3) A recommendation for a knowledge test required for the issuance of a sport pilot certificate, recreational pilot certificate, or private pilot certificate under this part.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51AE25-851E-4D38-9038-0AC400D75E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03013" y="1089281"/>
            <a:ext cx="4249258" cy="362492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(b) A person who holds an </a:t>
            </a:r>
            <a:r>
              <a:rPr lang="en-US" b="1" dirty="0">
                <a:highlight>
                  <a:srgbClr val="FF0000"/>
                </a:highlight>
                <a:latin typeface="Helvetica Neue"/>
              </a:rPr>
              <a:t>advanced ground instructor 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rating is authorized to provide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(1) Ground training on the aeronautical knowledge areas required for the issuance of </a:t>
            </a:r>
            <a:r>
              <a:rPr lang="en-US" u="sng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any certificate or rating under this part except for the aeronautical knowledge areas required for an instrument rating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(2) The ground training required for any flight review except for the training required for an instrument rating.</a:t>
            </a:r>
          </a:p>
          <a:p>
            <a:pPr>
              <a:lnSpc>
                <a:spcPct val="120000"/>
              </a:lnSpc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(3) A recommendation for a knowledge test required for the issuance of any certificate or rating under this part except for an instrument rating</a:t>
            </a:r>
          </a:p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48ABEE3-BFBC-462E-B8E2-3658D8A6A487}"/>
              </a:ext>
            </a:extLst>
          </p:cNvPr>
          <p:cNvSpPr txBox="1">
            <a:spLocks/>
          </p:cNvSpPr>
          <p:nvPr/>
        </p:nvSpPr>
        <p:spPr>
          <a:xfrm>
            <a:off x="213852" y="4955457"/>
            <a:ext cx="8804788" cy="1287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1500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(d) A person who holds a </a:t>
            </a:r>
            <a:r>
              <a:rPr lang="en-US" sz="1400" b="1" dirty="0">
                <a:highlight>
                  <a:srgbClr val="FF0000"/>
                </a:highlight>
                <a:latin typeface="Helvetica Neue"/>
              </a:rPr>
              <a:t>ground instructor certificate is authorized, within the limitations of the ratings on the ground instructor certificate, </a:t>
            </a:r>
            <a:r>
              <a:rPr lang="en-US" sz="1500" dirty="0">
                <a:solidFill>
                  <a:schemeClr val="tx1">
                    <a:lumMod val="95000"/>
                  </a:schemeClr>
                </a:solidFill>
                <a:latin typeface="Helvetica Neue"/>
              </a:rPr>
              <a:t>to endorse the logbook or other training record of a person to whom the holder has provided the training or recommendation specified in paragraphs (a) through (c) of this section.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2CA0A2-D3F4-4641-AD79-2E9F6692E193}"/>
              </a:ext>
            </a:extLst>
          </p:cNvPr>
          <p:cNvSpPr/>
          <p:nvPr/>
        </p:nvSpPr>
        <p:spPr>
          <a:xfrm>
            <a:off x="125360" y="615236"/>
            <a:ext cx="4389120" cy="4155867"/>
          </a:xfrm>
          <a:prstGeom prst="rect">
            <a:avLst/>
          </a:prstGeom>
          <a:noFill/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B4B087E-B5E7-46FE-A6D8-D878C691E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525"/>
            <a:ext cx="7054850" cy="499294"/>
          </a:xfrm>
        </p:spPr>
        <p:txBody>
          <a:bodyPr>
            <a:noAutofit/>
          </a:bodyPr>
          <a:lstStyle/>
          <a:p>
            <a:r>
              <a:rPr lang="en-US" sz="2000" dirty="0"/>
              <a:t>14 CFR 61.215: Ground instructor privileges.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8FFD74-9192-44CE-9FC2-B56FEAB30EBF}"/>
              </a:ext>
            </a:extLst>
          </p:cNvPr>
          <p:cNvSpPr/>
          <p:nvPr/>
        </p:nvSpPr>
        <p:spPr>
          <a:xfrm>
            <a:off x="4629520" y="622607"/>
            <a:ext cx="4389120" cy="4155867"/>
          </a:xfrm>
          <a:prstGeom prst="rect">
            <a:avLst/>
          </a:prstGeom>
          <a:noFill/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D299145-DE91-4ED5-89C6-E3AF85A17A10}"/>
              </a:ext>
            </a:extLst>
          </p:cNvPr>
          <p:cNvSpPr/>
          <p:nvPr/>
        </p:nvSpPr>
        <p:spPr>
          <a:xfrm>
            <a:off x="125360" y="4892262"/>
            <a:ext cx="8893280" cy="1498705"/>
          </a:xfrm>
          <a:prstGeom prst="rect">
            <a:avLst/>
          </a:prstGeom>
          <a:noFill/>
          <a:ln w="571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53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CB95C76-4C06-45EE-A102-7D53745E4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Requirements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7FF1B-4D64-4BBD-B6CA-A0B491126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0" indent="-640080"/>
            <a:r>
              <a:rPr lang="en-US" sz="2800" dirty="0"/>
              <a:t>Knowledge Test</a:t>
            </a:r>
          </a:p>
          <a:p>
            <a:pPr marL="1040138" lvl="2" indent="-640080"/>
            <a:r>
              <a:rPr lang="en-US" sz="2800" dirty="0"/>
              <a:t>BGI: 2.5 hours, 80 questions</a:t>
            </a:r>
          </a:p>
          <a:p>
            <a:pPr marL="1040138" lvl="2" indent="-640080"/>
            <a:r>
              <a:rPr lang="en-US" sz="2800" dirty="0"/>
              <a:t>AGI: 2.5 hours, 100 questions</a:t>
            </a:r>
          </a:p>
          <a:p>
            <a:pPr marL="1040138" lvl="2" indent="-640080"/>
            <a:r>
              <a:rPr lang="en-US" sz="2800" dirty="0"/>
              <a:t>SIA: 2.5 hours, 70 questions</a:t>
            </a:r>
          </a:p>
          <a:p>
            <a:pPr marL="640080" lvl="1" indent="-640080"/>
            <a:endParaRPr lang="en-US" sz="2800" dirty="0"/>
          </a:p>
          <a:p>
            <a:pPr marL="640080" indent="-640080"/>
            <a:r>
              <a:rPr lang="en-US" sz="2800" dirty="0"/>
              <a:t>Fundamentals of Instruction Test</a:t>
            </a:r>
          </a:p>
          <a:p>
            <a:pPr marL="1040138" lvl="2" indent="-640080"/>
            <a:r>
              <a:rPr lang="en-US" sz="2800" dirty="0"/>
              <a:t>1.5 hours, 50 questions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Pass rate is 70% on all exams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695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2C3F7B-6DDB-4462-B43D-E3AB24572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6482"/>
          </a:xfrm>
        </p:spPr>
        <p:txBody>
          <a:bodyPr/>
          <a:lstStyle/>
          <a:p>
            <a:r>
              <a:rPr lang="en-US" dirty="0"/>
              <a:t>Knowledge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E06A10-8846-4FA3-AB0D-49D2C25D9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354765"/>
            <a:ext cx="8001000" cy="5105400"/>
          </a:xfrm>
        </p:spPr>
        <p:txBody>
          <a:bodyPr>
            <a:normAutofit lnSpcReduction="10000"/>
          </a:bodyPr>
          <a:lstStyle/>
          <a:p>
            <a:pPr marL="640080" indent="-640080"/>
            <a:r>
              <a:rPr lang="en-US" dirty="0"/>
              <a:t>Similar to airman knowledge tests</a:t>
            </a:r>
          </a:p>
          <a:p>
            <a:pPr marL="640080" indent="-640080"/>
            <a:endParaRPr lang="en-US" dirty="0"/>
          </a:p>
          <a:p>
            <a:pPr marL="640080" indent="-640080"/>
            <a:r>
              <a:rPr lang="en-US" dirty="0"/>
              <a:t>BGI, AGI cover all types of aircraft</a:t>
            </a:r>
          </a:p>
          <a:p>
            <a:pPr marL="640080" indent="-640080"/>
            <a:endParaRPr lang="en-US" dirty="0"/>
          </a:p>
          <a:p>
            <a:pPr marL="640080" indent="-640080"/>
            <a:r>
              <a:rPr lang="en-US" dirty="0"/>
              <a:t>AGI covers material at commercial/ ATP level</a:t>
            </a:r>
          </a:p>
          <a:p>
            <a:pPr marL="640080" indent="-640080"/>
            <a:endParaRPr lang="en-US" dirty="0"/>
          </a:p>
          <a:p>
            <a:pPr marL="640080" indent="-640080"/>
            <a:r>
              <a:rPr lang="en-US" dirty="0"/>
              <a:t>SIA similar to SPA but questions a little more advanced</a:t>
            </a:r>
          </a:p>
        </p:txBody>
      </p:sp>
    </p:spTree>
    <p:extLst>
      <p:ext uri="{BB962C8B-B14F-4D97-AF65-F5344CB8AC3E}">
        <p14:creationId xmlns:p14="http://schemas.microsoft.com/office/powerpoint/2010/main" val="4119003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0794-F322-4DD1-A67A-CCFD3D42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Fundamentals of Instruction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71DBB-3BA6-4F9F-8EF4-CEE74BDB9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indent="-640080"/>
            <a:r>
              <a:rPr lang="en-US" dirty="0"/>
              <a:t>Not specifically aviation related</a:t>
            </a:r>
          </a:p>
          <a:p>
            <a:pPr marL="640080" indent="-640080"/>
            <a:r>
              <a:rPr lang="en-US" dirty="0"/>
              <a:t>Similar to material required for state teaching certification</a:t>
            </a:r>
          </a:p>
          <a:p>
            <a:pPr marL="640080" indent="-640080"/>
            <a:r>
              <a:rPr lang="en-US" dirty="0"/>
              <a:t>Waivers are available if you</a:t>
            </a:r>
          </a:p>
          <a:p>
            <a:pPr marL="1097280" lvl="1" indent="-1097280"/>
            <a:r>
              <a:rPr lang="en-US" sz="2400" b="0" i="0" dirty="0">
                <a:effectLst/>
                <a:latin typeface="Open Sans" panose="020B0606030504020204" pitchFamily="34" charset="0"/>
              </a:rPr>
              <a:t>Hold a teacher's certificate issued by a State, county, city, or municipality that authorizes teaching 7th grade or higher; or</a:t>
            </a:r>
          </a:p>
          <a:p>
            <a:pPr marL="1097280" lvl="1" indent="-1097280"/>
            <a:r>
              <a:rPr lang="en-US" sz="2400" b="0" i="0" dirty="0">
                <a:effectLst/>
                <a:latin typeface="Open Sans" panose="020B0606030504020204" pitchFamily="34" charset="0"/>
              </a:rPr>
              <a:t>Are employed as a teacher at an accredited college or university.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479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7B643-FEA6-4028-8223-13143AA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the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9241C-AA2C-491D-9C2E-02046DC27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14400" indent="-914400"/>
            <a:r>
              <a:rPr lang="en-US" sz="2800" dirty="0"/>
              <a:t>Pass both tests, or pass the knowledge test and obtain proof of waiver</a:t>
            </a:r>
          </a:p>
          <a:p>
            <a:pPr marL="914400" indent="-914400"/>
            <a:r>
              <a:rPr lang="en-US" sz="2800" dirty="0"/>
              <a:t>Make appointment with Flight Standards District Office (FSDO) or a DPE</a:t>
            </a:r>
          </a:p>
          <a:p>
            <a:pPr marL="914400" lvl="1" indent="-914400"/>
            <a:r>
              <a:rPr lang="en-US" sz="2800" dirty="0"/>
              <a:t>Ours is Baltimore, located on the northwest side of BWI Airport</a:t>
            </a:r>
          </a:p>
          <a:p>
            <a:pPr marL="914400" indent="-914400"/>
            <a:r>
              <a:rPr lang="en-US" sz="2800" dirty="0"/>
              <a:t>They will examine your paperwork, issue you a temporary certificate</a:t>
            </a:r>
          </a:p>
          <a:p>
            <a:pPr marL="914400" indent="-914400"/>
            <a:r>
              <a:rPr lang="en-US" sz="2800" dirty="0"/>
              <a:t>A plastic card will come in the mail in 6-8 weeks</a:t>
            </a:r>
          </a:p>
        </p:txBody>
      </p:sp>
    </p:spTree>
    <p:extLst>
      <p:ext uri="{BB962C8B-B14F-4D97-AF65-F5344CB8AC3E}">
        <p14:creationId xmlns:p14="http://schemas.microsoft.com/office/powerpoint/2010/main" val="1455543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8D528-D33A-49DD-8FCF-F0FD85D1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Recency Requirements: 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74C37-BE9A-4049-A1AF-083092EA3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cannot exercise the privileges of ground instructor unless you have done so within the past 12 months. To correct this, you can</a:t>
            </a:r>
          </a:p>
          <a:p>
            <a:pPr marL="0" indent="0">
              <a:buNone/>
            </a:pPr>
            <a:endParaRPr lang="en-US" dirty="0"/>
          </a:p>
          <a:p>
            <a:pPr marL="1097280" lvl="1" indent="-1097280"/>
            <a:r>
              <a:rPr lang="en-US" dirty="0"/>
              <a:t>Take a Flight Instructor Refresher Course (FIRC)</a:t>
            </a:r>
          </a:p>
          <a:p>
            <a:pPr marL="1097280" lvl="1" indent="-1097280"/>
            <a:r>
              <a:rPr lang="en-US" dirty="0"/>
              <a:t>Get a logbook endorsement from a qualified instructor</a:t>
            </a:r>
          </a:p>
        </p:txBody>
      </p:sp>
    </p:spTree>
    <p:extLst>
      <p:ext uri="{BB962C8B-B14F-4D97-AF65-F5344CB8AC3E}">
        <p14:creationId xmlns:p14="http://schemas.microsoft.com/office/powerpoint/2010/main" val="288568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8D528-D33A-49DD-8FCF-F0FD85D1A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Recency Requirements: SPI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74C37-BE9A-4049-A1AF-083092EA3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23" y="1483242"/>
            <a:ext cx="80010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>
                <a:effectLst/>
              </a:rPr>
              <a:t>Pass a practical test for  </a:t>
            </a:r>
          </a:p>
          <a:p>
            <a:pPr lvl="1"/>
            <a:r>
              <a:rPr lang="en-US" sz="2600" dirty="0">
                <a:effectLst/>
              </a:rPr>
              <a:t>One of the ratings listed on the current flight instructor certificate or </a:t>
            </a:r>
          </a:p>
          <a:p>
            <a:pPr lvl="1"/>
            <a:r>
              <a:rPr lang="en-US" sz="2600" dirty="0">
                <a:effectLst/>
              </a:rPr>
              <a:t>An additional flight instructor rating; or </a:t>
            </a:r>
          </a:p>
          <a:p>
            <a:r>
              <a:rPr lang="en-US" sz="2600" dirty="0">
                <a:effectLst/>
              </a:rPr>
              <a:t>Submitting an application documenting</a:t>
            </a:r>
          </a:p>
          <a:p>
            <a:pPr lvl="1"/>
            <a:r>
              <a:rPr lang="en-US" sz="2600" dirty="0">
                <a:effectLst/>
              </a:rPr>
              <a:t>During preceding 24 calendar months, endorsed at least 5 students for a practical test for a certificate or rating and at least 80 percent of those students passed that test on the first attempt or </a:t>
            </a:r>
          </a:p>
          <a:p>
            <a:r>
              <a:rPr lang="en-US" sz="2600" dirty="0">
                <a:effectLst/>
              </a:rPr>
              <a:t>Successful completion of a refresher course consisting of ground training or flight training, or a combination of both.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9086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ound_School_Theme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ound_School_Theme" id="{CC9089E6-9019-4A67-A799-E2425C342D78}" vid="{804DEC66-30D5-48A9-B7A6-A52DAEE056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Ground_School_Theme</Template>
  <TotalTime>522</TotalTime>
  <Words>612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Century Gothic</vt:lpstr>
      <vt:lpstr>Helvetica Neue</vt:lpstr>
      <vt:lpstr>Open Sans</vt:lpstr>
      <vt:lpstr>Wingdings 3</vt:lpstr>
      <vt:lpstr>Ground_School_Theme</vt:lpstr>
      <vt:lpstr>Becoming an Instructor</vt:lpstr>
      <vt:lpstr>14 CFR 61.215: Ground instructor privileges. </vt:lpstr>
      <vt:lpstr>Testing Requirements</vt:lpstr>
      <vt:lpstr>Knowledge Tests</vt:lpstr>
      <vt:lpstr>Fundamentals of Instruction</vt:lpstr>
      <vt:lpstr>Getting the Certificate</vt:lpstr>
      <vt:lpstr>Recency Requirements: GI</vt:lpstr>
      <vt:lpstr>Recency Requirements: SPI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Flight</dc:title>
  <dc:creator>Kathy Harkness</dc:creator>
  <cp:lastModifiedBy>Kathy Harkness</cp:lastModifiedBy>
  <cp:revision>14</cp:revision>
  <dcterms:created xsi:type="dcterms:W3CDTF">2021-03-22T21:24:28Z</dcterms:created>
  <dcterms:modified xsi:type="dcterms:W3CDTF">2026-03-26T20:11:53Z</dcterms:modified>
</cp:coreProperties>
</file>